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25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13-colonies-regions/mid-atlantic-coloni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The Middle Colonies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New York • New Jersey • Pennsylvania • Delaware</a:t>
            </a:r>
          </a:p>
        </p:txBody>
      </p:sp>
      <p:pic>
        <p:nvPicPr>
          <p:cNvPr id="4" name="Picture 3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3347E0CC-3671-D0F3-673E-33FF53C0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18" y="821396"/>
            <a:ext cx="1643495" cy="1309029"/>
          </a:xfrm>
          <a:prstGeom prst="rect">
            <a:avLst/>
          </a:prstGeom>
        </p:spPr>
      </p:pic>
      <p:pic>
        <p:nvPicPr>
          <p:cNvPr id="1026" name="Picture 2" descr="Colonial Village">
            <a:extLst>
              <a:ext uri="{FF2B5EF4-FFF2-40B4-BE49-F238E27FC236}">
                <a16:creationId xmlns:a16="http://schemas.microsoft.com/office/drawing/2014/main" id="{F63090A0-F90F-27AD-8F7A-A1D8771B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92"/>
            <a:ext cx="9144000" cy="68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988219F-12AB-C1EB-7EEE-B056E4A1B679}"/>
              </a:ext>
            </a:extLst>
          </p:cNvPr>
          <p:cNvSpPr txBox="1">
            <a:spLocks/>
          </p:cNvSpPr>
          <p:nvPr/>
        </p:nvSpPr>
        <p:spPr>
          <a:xfrm>
            <a:off x="685800" y="528924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Middle Colonies</a:t>
            </a:r>
          </a:p>
          <a:p>
            <a:r>
              <a:rPr lang="en-US" dirty="0"/>
              <a:t>https://</a:t>
            </a:r>
            <a:r>
              <a:rPr lang="en-US" dirty="0" err="1"/>
              <a:t>learnaboutamerica.com</a:t>
            </a:r>
            <a:endParaRPr lang="en-US" dirty="0"/>
          </a:p>
        </p:txBody>
      </p:sp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C859702F-8407-2D9F-8717-EA3F1BB8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505" y="-32679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Middle Colonies,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https://learnaboutamerica.com/american-history/13-colonies/13-colonies-regions/mid-atlantic-colonies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Middle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New York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New Jersey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Pennsylvania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Delaware</a:t>
            </a:r>
          </a:p>
        </p:txBody>
      </p:sp>
      <p:pic>
        <p:nvPicPr>
          <p:cNvPr id="4" name="Picture 2" descr="13 Colonies Regions">
            <a:extLst>
              <a:ext uri="{FF2B5EF4-FFF2-40B4-BE49-F238E27FC236}">
                <a16:creationId xmlns:a16="http://schemas.microsoft.com/office/drawing/2014/main" id="{3E3AC890-FD68-15B9-311D-996D3BD77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6" y="1600200"/>
            <a:ext cx="549642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6A626FA6-F179-7DE4-D6BE-9F9F284B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85149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Climate &amp;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09" y="1097973"/>
            <a:ext cx="4087091" cy="2029690"/>
          </a:xfrm>
        </p:spPr>
        <p:txBody>
          <a:bodyPr>
            <a:noAutofit/>
          </a:bodyPr>
          <a:lstStyle/>
          <a:p>
            <a:endParaRPr sz="2800" dirty="0">
              <a:latin typeface="Aldhabi" pitchFamily="2" charset="-78"/>
              <a:cs typeface="Aldhabi" pitchFamily="2" charset="-78"/>
            </a:endParaRP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Warm summers and cold winters (temperate climate)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Coastal plains, piedmont hills, and inland mountains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Good coastal harbors for shipping</a:t>
            </a:r>
          </a:p>
          <a:p>
            <a:r>
              <a:rPr sz="2800" dirty="0">
                <a:latin typeface="Aldhabi" pitchFamily="2" charset="-78"/>
                <a:cs typeface="Aldhabi" pitchFamily="2" charset="-78"/>
              </a:rPr>
              <a:t>Ideal soil and climate for large-scale grain farming ('breadbasket')</a:t>
            </a:r>
          </a:p>
        </p:txBody>
      </p:sp>
      <p:pic>
        <p:nvPicPr>
          <p:cNvPr id="6" name="Picture 5" descr="A painting of people harvesting wheat&#10;&#10;AI-generated content may be incorrect.">
            <a:extLst>
              <a:ext uri="{FF2B5EF4-FFF2-40B4-BE49-F238E27FC236}">
                <a16:creationId xmlns:a16="http://schemas.microsoft.com/office/drawing/2014/main" id="{B9F67395-60C6-EAAA-F042-76DE83AB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1417637"/>
            <a:ext cx="4814672" cy="3209781"/>
          </a:xfrm>
          <a:prstGeom prst="rect">
            <a:avLst/>
          </a:prstGeom>
        </p:spPr>
      </p:pic>
      <p:pic>
        <p:nvPicPr>
          <p:cNvPr id="7" name="Picture 6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CA71F9BC-D677-B6E4-B3F5-96087FA47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85149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dirty="0">
                <a:latin typeface="Aldhabi" pitchFamily="2" charset="-78"/>
                <a:cs typeface="Aldhabi" pitchFamily="2" charset="-78"/>
              </a:rPr>
              <a:t>Religion in the Middle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09" y="1258311"/>
            <a:ext cx="4239491" cy="3964852"/>
          </a:xfrm>
        </p:spPr>
        <p:txBody>
          <a:bodyPr>
            <a:normAutofit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No single dominant religion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Widespread religious tolerance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Immigrants from many nations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Groups included Quakers, Catholics, Jews, Lutherans, Presbyterians</a:t>
            </a:r>
          </a:p>
        </p:txBody>
      </p:sp>
      <p:pic>
        <p:nvPicPr>
          <p:cNvPr id="5" name="Picture 4" descr="A painting of a group of people outside a brick building&#10;&#10;AI-generated content may be incorrect.">
            <a:extLst>
              <a:ext uri="{FF2B5EF4-FFF2-40B4-BE49-F238E27FC236}">
                <a16:creationId xmlns:a16="http://schemas.microsoft.com/office/drawing/2014/main" id="{FC0D54DD-7850-8B67-1AF3-199A7AD6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750219"/>
            <a:ext cx="4710545" cy="3140363"/>
          </a:xfrm>
          <a:prstGeom prst="rect">
            <a:avLst/>
          </a:prstGeom>
        </p:spPr>
      </p:pic>
      <p:pic>
        <p:nvPicPr>
          <p:cNvPr id="6" name="Picture 5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A532EC9-A989-B6B2-5E85-7089CF9A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7" y="85149"/>
            <a:ext cx="1643495" cy="1309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Economy of the Middle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73" y="1177636"/>
            <a:ext cx="4599709" cy="4117254"/>
          </a:xfrm>
        </p:spPr>
        <p:txBody>
          <a:bodyPr>
            <a:normAutofit lnSpcReduction="10000"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Agriculture: wheat, barley, oats, and rye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Logging, shipbuilding, textiles, papermaking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Philadelphia and New York were major shipping hubs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Craftsmen supported city economies</a:t>
            </a:r>
          </a:p>
        </p:txBody>
      </p:sp>
      <p:pic>
        <p:nvPicPr>
          <p:cNvPr id="5" name="Picture 4" descr="A painting of people outside of a building&#10;&#10;AI-generated content may be incorrect.">
            <a:extLst>
              <a:ext uri="{FF2B5EF4-FFF2-40B4-BE49-F238E27FC236}">
                <a16:creationId xmlns:a16="http://schemas.microsoft.com/office/drawing/2014/main" id="{3F722765-E7F5-9EEC-ABF1-32A127CC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1357746"/>
            <a:ext cx="4117254" cy="41172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Why were the Middle Colonies called the 'breadbasket'?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How did religious freedom make the colonies different?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What jobs did people have in Middle Colony cities?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How did geography help the Middle Colonies succeed?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latin typeface="Aldhabi" pitchFamily="2" charset="-78"/>
                <a:cs typeface="Aldhabi" pitchFamily="2" charset="-78"/>
              </a:rPr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r>
              <a:rPr dirty="0">
                <a:latin typeface="Aldhabi" pitchFamily="2" charset="-78"/>
                <a:cs typeface="Aldhabi" pitchFamily="2" charset="-78"/>
              </a:rPr>
              <a:t>Temperate – Mild climate with warm summers and cold winters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Piedmont – Rolling hills between coast and mountains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Breadbasket – Region producing large amounts of grain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Religious tolerance – Acceptance of different beliefs</a:t>
            </a:r>
          </a:p>
          <a:p>
            <a:r>
              <a:rPr dirty="0">
                <a:latin typeface="Aldhabi" pitchFamily="2" charset="-78"/>
                <a:cs typeface="Aldhabi" pitchFamily="2" charset="-78"/>
              </a:rPr>
              <a:t>Craftsmen – Skilled workers who make things by hand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273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Aldhabi</vt:lpstr>
      <vt:lpstr>Arial</vt:lpstr>
      <vt:lpstr>Calibri</vt:lpstr>
      <vt:lpstr>Office Theme</vt:lpstr>
      <vt:lpstr>The Middle Colonies</vt:lpstr>
      <vt:lpstr>LearnAboutAmerica.com</vt:lpstr>
      <vt:lpstr>Middle Colonies</vt:lpstr>
      <vt:lpstr>Climate &amp; Geography</vt:lpstr>
      <vt:lpstr>Religion in the Middle Colonies</vt:lpstr>
      <vt:lpstr>Economy of the Middle Colonies</vt:lpstr>
      <vt:lpstr>Discussion Questions</vt:lpstr>
      <vt:lpstr>Glossary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2026-01-01T02:37:17Z</dcterms:modified>
  <cp:category/>
</cp:coreProperties>
</file>